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0"/>
  </p:handoutMasterIdLst>
  <p:sldIdLst>
    <p:sldId id="363" r:id="rId3"/>
    <p:sldId id="377" r:id="rId5"/>
    <p:sldId id="366" r:id="rId6"/>
    <p:sldId id="367" r:id="rId7"/>
    <p:sldId id="394" r:id="rId8"/>
    <p:sldId id="400" r:id="rId9"/>
    <p:sldId id="408" r:id="rId10"/>
    <p:sldId id="372" r:id="rId11"/>
    <p:sldId id="402" r:id="rId12"/>
    <p:sldId id="407" r:id="rId13"/>
    <p:sldId id="373" r:id="rId14"/>
    <p:sldId id="409" r:id="rId15"/>
    <p:sldId id="410" r:id="rId16"/>
    <p:sldId id="411" r:id="rId17"/>
    <p:sldId id="391" r:id="rId18"/>
    <p:sldId id="374" r:id="rId1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20000"/>
    <a:srgbClr val="E20000"/>
    <a:srgbClr val="008CD6"/>
    <a:srgbClr val="7EC234"/>
    <a:srgbClr val="E0AA00"/>
    <a:srgbClr val="F8A764"/>
    <a:srgbClr val="BC8F00"/>
    <a:srgbClr val="089490"/>
    <a:srgbClr val="0AB2AE"/>
    <a:srgbClr val="582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88602" autoAdjust="0"/>
  </p:normalViewPr>
  <p:slideViewPr>
    <p:cSldViewPr>
      <p:cViewPr varScale="1">
        <p:scale>
          <a:sx n="134" d="100"/>
          <a:sy n="134" d="100"/>
        </p:scale>
        <p:origin x="-960" y="-84"/>
      </p:cViewPr>
      <p:guideLst>
        <p:guide orient="horz" pos="1591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10" y="552"/>
      </p:cViewPr>
      <p:guideLst>
        <p:guide orient="horz" pos="2828"/>
        <p:guide pos="219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10812-845F-44B3-84CD-664300A9026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8C275-68B7-4D7B-925B-D9FD13CCD43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4FA39-031B-448F-AEE7-9BAECCF447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A14CF-D010-4763-BC0F-7A0B9CB72F1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33375" y="611188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300906" y="4076452"/>
            <a:ext cx="6336704" cy="4608512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zh-CN" altLang="en-US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A14CF-D010-4763-BC0F-7A0B9CB72F15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404664" y="4211960"/>
            <a:ext cx="6192688" cy="4246240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altLang="zh-CN" sz="1600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A14CF-D010-4763-BC0F-7A0B9CB72F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404664" y="4211960"/>
            <a:ext cx="6192688" cy="4246240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altLang="zh-CN" sz="1600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A14CF-D010-4763-BC0F-7A0B9CB72F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404664" y="4211960"/>
            <a:ext cx="6192688" cy="4246240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altLang="zh-CN" sz="1600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A14CF-D010-4763-BC0F-7A0B9CB72F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404664" y="4211960"/>
            <a:ext cx="6192688" cy="4246240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altLang="zh-CN" sz="1600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A14CF-D010-4763-BC0F-7A0B9CB72F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404664" y="4211960"/>
            <a:ext cx="6192688" cy="4246240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altLang="zh-CN" sz="1600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A14CF-D010-4763-BC0F-7A0B9CB72F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404664" y="4211960"/>
            <a:ext cx="6192688" cy="4246240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altLang="zh-CN" sz="1600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A14CF-D010-4763-BC0F-7A0B9CB72F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64BE4-6ABB-4DFC-88F2-21DB0926AD8D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20688" y="4343400"/>
            <a:ext cx="5688632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altLang="zh-CN" sz="1600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A14CF-D010-4763-BC0F-7A0B9CB72F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20688" y="4343400"/>
            <a:ext cx="5688632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altLang="zh-CN" sz="1600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A14CF-D010-4763-BC0F-7A0B9CB72F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404664" y="4211960"/>
            <a:ext cx="6192688" cy="4246240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altLang="zh-CN" sz="1600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A14CF-D010-4763-BC0F-7A0B9CB72F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404664" y="4211960"/>
            <a:ext cx="6192688" cy="4246240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altLang="zh-CN" sz="1600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A14CF-D010-4763-BC0F-7A0B9CB72F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404664" y="4211960"/>
            <a:ext cx="6192688" cy="4246240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altLang="zh-CN" sz="1600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A14CF-D010-4763-BC0F-7A0B9CB72F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404664" y="4211960"/>
            <a:ext cx="6192688" cy="4246240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altLang="zh-CN" sz="1600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A14CF-D010-4763-BC0F-7A0B9CB72F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404664" y="4211960"/>
            <a:ext cx="6192688" cy="4246240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altLang="zh-CN" sz="1600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A14CF-D010-4763-BC0F-7A0B9CB72F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404664" y="4211960"/>
            <a:ext cx="6192688" cy="4246240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n-US" altLang="zh-CN" sz="1600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A14CF-D010-4763-BC0F-7A0B9CB72F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A9BE82D-BE47-49DE-8AA6-951A8F6B4152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022D3A-80DD-4654-A118-ED731BEB6F13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A9BE82D-BE47-49DE-8AA6-951A8F6B4152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022D3A-80DD-4654-A118-ED731BEB6F13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A9BE82D-BE47-49DE-8AA6-951A8F6B4152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022D3A-80DD-4654-A118-ED731BEB6F13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A9BE82D-BE47-49DE-8AA6-951A8F6B4152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022D3A-80DD-4654-A118-ED731BEB6F13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A9BE82D-BE47-49DE-8AA6-951A8F6B4152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022D3A-80DD-4654-A118-ED731BEB6F13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A9BE82D-BE47-49DE-8AA6-951A8F6B4152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022D3A-80DD-4654-A118-ED731BEB6F13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903" y="-20538"/>
            <a:ext cx="714440" cy="609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93903" y="-20538"/>
            <a:ext cx="714440" cy="609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A9BE82D-BE47-49DE-8AA6-951A8F6B4152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022D3A-80DD-4654-A118-ED731BEB6F13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A9BE82D-BE47-49DE-8AA6-951A8F6B4152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022D3A-80DD-4654-A118-ED731BEB6F13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A9BE82D-BE47-49DE-8AA6-951A8F6B4152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022D3A-80DD-4654-A118-ED731BEB6F13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A9BE82D-BE47-49DE-8AA6-951A8F6B4152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022D3A-80DD-4654-A118-ED731BEB6F13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A9BE82D-BE47-49DE-8AA6-951A8F6B4152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022D3A-80DD-4654-A118-ED731BEB6F13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7" Type="http://schemas.openxmlformats.org/officeDocument/2006/relationships/theme" Target="../theme/theme1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46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46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46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44.xml"/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5.xm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6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46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46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7744" y="0"/>
            <a:ext cx="6989288" cy="3024210"/>
          </a:xfrm>
          <a:prstGeom prst="rect">
            <a:avLst/>
          </a:prstGeom>
        </p:spPr>
      </p:pic>
      <p:pic>
        <p:nvPicPr>
          <p:cNvPr id="72" name="Picture 268" descr="华表546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"/>
          <a:stretch>
            <a:fillRect/>
          </a:stretch>
        </p:blipFill>
        <p:spPr bwMode="auto">
          <a:xfrm>
            <a:off x="-108520" y="0"/>
            <a:ext cx="2315688" cy="536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69" descr="鸽子上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843558"/>
            <a:ext cx="1944216" cy="233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3" descr="C:\Users\Administrator\Desktop\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864089"/>
            <a:ext cx="9144001" cy="1305278"/>
          </a:xfrm>
          <a:prstGeom prst="rect">
            <a:avLst/>
          </a:prstGeom>
          <a:noFill/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186" y="2715766"/>
            <a:ext cx="2651584" cy="226164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707904" y="1779662"/>
            <a:ext cx="3382010" cy="520700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学习平台工作部署会</a:t>
            </a:r>
            <a:endParaRPr lang="en-US" altLang="zh-CN" sz="2800" b="1" dirty="0" smtClean="0">
              <a:solidFill>
                <a:srgbClr val="E2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363430" y="3176670"/>
            <a:ext cx="2416810" cy="782320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 smtClean="0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建发旅游集团党委办公室</a:t>
            </a:r>
            <a:endParaRPr lang="zh-CN" altLang="en-US" sz="1600" b="1" dirty="0" smtClean="0">
              <a:solidFill>
                <a:srgbClr val="E2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1400" b="1" dirty="0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年元月</a:t>
            </a:r>
            <a:r>
              <a:rPr lang="en-US" altLang="zh-CN" sz="1400" b="1" dirty="0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31</a:t>
            </a:r>
            <a:r>
              <a:rPr lang="zh-CN" altLang="en-US" sz="1400" b="1" dirty="0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1400" b="1" dirty="0">
              <a:solidFill>
                <a:srgbClr val="E2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对角圆角矩形 51"/>
          <p:cNvSpPr/>
          <p:nvPr/>
        </p:nvSpPr>
        <p:spPr>
          <a:xfrm>
            <a:off x="1331640" y="1131590"/>
            <a:ext cx="2376264" cy="1080120"/>
          </a:xfrm>
          <a:prstGeom prst="round2DiagRect">
            <a:avLst/>
          </a:prstGeom>
          <a:blipFill>
            <a:blip r:embed="rId7" cstate="print"/>
            <a:stretch>
              <a:fillRect/>
            </a:stretch>
          </a:blipFill>
          <a:ln w="19050" cap="flat" cmpd="sng" algn="ctr">
            <a:solidFill>
              <a:srgbClr val="E2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857224" y="142858"/>
            <a:ext cx="2634656" cy="412668"/>
          </a:xfrm>
          <a:prstGeom prst="roundRect">
            <a:avLst/>
          </a:prstGeom>
          <a:solidFill>
            <a:srgbClr val="E20000"/>
          </a:solidFill>
          <a:ln w="25400" cap="flat" cmpd="sng" algn="ctr">
            <a:noFill/>
            <a:prstDash val="solid"/>
          </a:ln>
          <a:effectLst/>
        </p:spPr>
        <p:txBody>
          <a:bodyPr lIns="91430" tIns="45716" rIns="91430" bIns="45716" rtlCol="0" anchor="ctr"/>
          <a:lstStyle/>
          <a:p>
            <a:pPr marL="214630" indent="-214630"/>
            <a:r>
              <a:rPr lang="zh-CN" altLang="en-US" sz="20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第二件事：添加党员 </a:t>
            </a:r>
            <a:endParaRPr lang="zh-CN" altLang="en-US" sz="2000" b="1" kern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664" y="863694"/>
            <a:ext cx="7625760" cy="505460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en-US" altLang="zh-CN" sz="1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85293" y="712743"/>
            <a:ext cx="656326" cy="656326"/>
          </a:xfrm>
          <a:prstGeom prst="ellipse">
            <a:avLst/>
          </a:prstGeom>
          <a:solidFill>
            <a:srgbClr val="E2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27" name="文本框 11"/>
          <p:cNvSpPr txBox="1"/>
          <p:nvPr/>
        </p:nvSpPr>
        <p:spPr>
          <a:xfrm>
            <a:off x="240432" y="785768"/>
            <a:ext cx="74579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02</a:t>
            </a:r>
            <a:endParaRPr kumimoji="0" lang="zh-CN" altLang="en-US" sz="32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41705" y="847090"/>
            <a:ext cx="78771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</a:rPr>
              <a:t>通过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</a:rPr>
              <a:t>“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</a:rPr>
              <a:t>学习强国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</a:rPr>
              <a:t>”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</a:rPr>
              <a:t>后台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</a:rPr>
              <a:t>PC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</a:rPr>
              <a:t>端批量导入（适用于初次创建）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1705" y="1418590"/>
            <a:ext cx="7682865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latin typeface="仿宋" panose="02010609060101010101" charset="-122"/>
                <a:ea typeface="仿宋" panose="02010609060101010101" charset="-122"/>
              </a:rPr>
              <a:t>操作步骤：</a:t>
            </a:r>
            <a:endParaRPr lang="zh-CN" altLang="en-US" sz="2000" b="1">
              <a:latin typeface="仿宋" panose="02010609060101010101" charset="-122"/>
              <a:ea typeface="仿宋" panose="02010609060101010101" charset="-122"/>
            </a:endParaRPr>
          </a:p>
          <a:p>
            <a:r>
              <a:rPr lang="zh-CN" altLang="en-US" sz="2000" b="1">
                <a:latin typeface="仿宋" panose="02010609060101010101" charset="-122"/>
                <a:ea typeface="仿宋" panose="02010609060101010101" charset="-122"/>
              </a:rPr>
              <a:t>①通过电脑登录网址：</a:t>
            </a:r>
            <a:r>
              <a:rPr lang="en-US" altLang="zh-CN" sz="2000" b="1" spc="300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https://study.xuexi.cn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</a:rPr>
              <a:t>；</a:t>
            </a:r>
            <a:endParaRPr lang="zh-CN" altLang="en-US" sz="2000" b="1">
              <a:latin typeface="仿宋" panose="02010609060101010101" charset="-122"/>
              <a:ea typeface="仿宋" panose="02010609060101010101" charset="-122"/>
            </a:endParaRPr>
          </a:p>
          <a:p>
            <a:r>
              <a:rPr lang="zh-CN" altLang="en-US" sz="2000" b="1">
                <a:latin typeface="仿宋" panose="02010609060101010101" charset="-122"/>
                <a:ea typeface="仿宋" panose="02010609060101010101" charset="-122"/>
              </a:rPr>
              <a:t>②管理员打开</a:t>
            </a:r>
            <a:r>
              <a:rPr lang="en-US" altLang="zh-CN" sz="2000" b="1">
                <a:latin typeface="仿宋" panose="02010609060101010101" charset="-122"/>
                <a:ea typeface="仿宋" panose="02010609060101010101" charset="-122"/>
              </a:rPr>
              <a:t>“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</a:rPr>
              <a:t>学习强国</a:t>
            </a:r>
            <a:r>
              <a:rPr lang="en-US" altLang="zh-CN" sz="2000" b="1">
                <a:latin typeface="仿宋" panose="02010609060101010101" charset="-122"/>
                <a:ea typeface="仿宋" panose="02010609060101010101" charset="-122"/>
              </a:rPr>
              <a:t>”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</a:rPr>
              <a:t>手机</a:t>
            </a:r>
            <a:r>
              <a:rPr lang="en-US" altLang="zh-CN" sz="2000" b="1">
                <a:latin typeface="仿宋" panose="02010609060101010101" charset="-122"/>
                <a:ea typeface="仿宋" panose="02010609060101010101" charset="-122"/>
              </a:rPr>
              <a:t>APP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</a:rPr>
              <a:t>扫码进入；</a:t>
            </a:r>
            <a:endParaRPr lang="zh-CN" altLang="en-US" sz="2000" b="1">
              <a:latin typeface="仿宋" panose="02010609060101010101" charset="-122"/>
              <a:ea typeface="仿宋" panose="02010609060101010101" charset="-122"/>
            </a:endParaRPr>
          </a:p>
          <a:p>
            <a:r>
              <a:rPr lang="zh-CN" altLang="en-US" sz="2000" b="1">
                <a:latin typeface="仿宋" panose="02010609060101010101" charset="-122"/>
                <a:ea typeface="仿宋" panose="02010609060101010101" charset="-122"/>
              </a:rPr>
              <a:t>③点击右上角</a:t>
            </a:r>
            <a:r>
              <a:rPr lang="en-US" altLang="zh-CN" sz="2000" b="1">
                <a:latin typeface="仿宋" panose="02010609060101010101" charset="-122"/>
                <a:ea typeface="仿宋" panose="02010609060101010101" charset="-122"/>
              </a:rPr>
              <a:t>“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</a:rPr>
              <a:t>通讯录管理</a:t>
            </a:r>
            <a:r>
              <a:rPr lang="en-US" altLang="zh-CN" sz="2000" b="1">
                <a:latin typeface="仿宋" panose="02010609060101010101" charset="-122"/>
                <a:ea typeface="仿宋" panose="02010609060101010101" charset="-122"/>
              </a:rPr>
              <a:t>”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</a:rPr>
              <a:t>，选择快捷入口下的</a:t>
            </a:r>
            <a:r>
              <a:rPr lang="en-US" altLang="zh-CN" sz="2000" b="1">
                <a:latin typeface="仿宋" panose="02010609060101010101" charset="-122"/>
                <a:ea typeface="仿宋" panose="02010609060101010101" charset="-122"/>
              </a:rPr>
              <a:t>“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</a:rPr>
              <a:t>通讯录管理</a:t>
            </a:r>
            <a:r>
              <a:rPr lang="en-US" altLang="zh-CN" sz="2000" b="1">
                <a:latin typeface="仿宋" panose="02010609060101010101" charset="-122"/>
                <a:ea typeface="仿宋" panose="02010609060101010101" charset="-122"/>
              </a:rPr>
              <a:t>”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</a:rPr>
              <a:t>；</a:t>
            </a:r>
            <a:endParaRPr lang="zh-CN" altLang="en-US" sz="2000" b="1">
              <a:latin typeface="仿宋" panose="02010609060101010101" charset="-122"/>
              <a:ea typeface="仿宋" panose="02010609060101010101" charset="-122"/>
            </a:endParaRPr>
          </a:p>
          <a:p>
            <a:r>
              <a:rPr lang="zh-CN" altLang="en-US" sz="2000" b="1">
                <a:latin typeface="仿宋" panose="02010609060101010101" charset="-122"/>
                <a:ea typeface="仿宋" panose="02010609060101010101" charset="-122"/>
              </a:rPr>
              <a:t>④点击</a:t>
            </a:r>
            <a:r>
              <a:rPr lang="en-US" altLang="zh-CN" sz="2000" b="1">
                <a:latin typeface="仿宋" panose="02010609060101010101" charset="-122"/>
                <a:ea typeface="仿宋" panose="02010609060101010101" charset="-122"/>
              </a:rPr>
              <a:t>“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</a:rPr>
              <a:t>学习管理组</a:t>
            </a:r>
            <a:r>
              <a:rPr lang="en-US" altLang="zh-CN" sz="2000" b="1">
                <a:latin typeface="仿宋" panose="02010609060101010101" charset="-122"/>
                <a:ea typeface="仿宋" panose="02010609060101010101" charset="-122"/>
              </a:rPr>
              <a:t>”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</a:rPr>
              <a:t>可增设、修改支部平台管理员；</a:t>
            </a:r>
            <a:endParaRPr lang="zh-CN" altLang="en-US" sz="2000" b="1">
              <a:latin typeface="仿宋" panose="02010609060101010101" charset="-122"/>
              <a:ea typeface="仿宋" panose="02010609060101010101" charset="-122"/>
            </a:endParaRPr>
          </a:p>
          <a:p>
            <a:r>
              <a:rPr lang="zh-CN" altLang="en-US" sz="2000" b="1">
                <a:latin typeface="仿宋" panose="02010609060101010101" charset="-122"/>
                <a:ea typeface="仿宋" panose="02010609060101010101" charset="-122"/>
              </a:rPr>
              <a:t>⑤点击所属党员下方的</a:t>
            </a:r>
            <a:r>
              <a:rPr lang="en-US" altLang="zh-CN" sz="2000" b="1">
                <a:latin typeface="仿宋" panose="02010609060101010101" charset="-122"/>
                <a:ea typeface="仿宋" panose="02010609060101010101" charset="-122"/>
              </a:rPr>
              <a:t>“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</a:rPr>
              <a:t>批量导入</a:t>
            </a:r>
            <a:r>
              <a:rPr lang="en-US" altLang="zh-CN" sz="2000" b="1">
                <a:latin typeface="仿宋" panose="02010609060101010101" charset="-122"/>
                <a:ea typeface="仿宋" panose="02010609060101010101" charset="-122"/>
              </a:rPr>
              <a:t>/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</a:rPr>
              <a:t>修改</a:t>
            </a:r>
            <a:r>
              <a:rPr lang="en-US" altLang="zh-CN" sz="2000" b="1">
                <a:latin typeface="仿宋" panose="02010609060101010101" charset="-122"/>
                <a:ea typeface="仿宋" panose="02010609060101010101" charset="-122"/>
              </a:rPr>
              <a:t>”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</a:rPr>
              <a:t>，填写</a:t>
            </a:r>
            <a:r>
              <a:rPr lang="en-US" altLang="zh-CN" sz="2000" b="1">
                <a:latin typeface="仿宋" panose="02010609060101010101" charset="-122"/>
                <a:ea typeface="仿宋" panose="02010609060101010101" charset="-122"/>
              </a:rPr>
              <a:t>Excel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</a:rPr>
              <a:t>模板（</a:t>
            </a:r>
            <a:r>
              <a:rPr lang="en-US" altLang="zh-CN" sz="2000" b="1">
                <a:latin typeface="仿宋" panose="02010609060101010101" charset="-122"/>
                <a:ea typeface="仿宋" panose="02010609060101010101" charset="-122"/>
              </a:rPr>
              <a:t>“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</a:rPr>
              <a:t>党员信息导入表格</a:t>
            </a:r>
            <a:r>
              <a:rPr lang="en-US" altLang="zh-CN" sz="2000" b="1">
                <a:latin typeface="仿宋" panose="02010609060101010101" charset="-122"/>
                <a:ea typeface="仿宋" panose="02010609060101010101" charset="-122"/>
              </a:rPr>
              <a:t>”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</a:rPr>
              <a:t>，姓名、手机号码、所属支部为必填项）；</a:t>
            </a:r>
            <a:endParaRPr lang="zh-CN" altLang="en-US" sz="2000" b="1">
              <a:latin typeface="仿宋" panose="02010609060101010101" charset="-122"/>
              <a:ea typeface="仿宋" panose="02010609060101010101" charset="-122"/>
            </a:endParaRPr>
          </a:p>
          <a:p>
            <a:r>
              <a:rPr lang="zh-CN" altLang="en-US" sz="2000" b="1">
                <a:latin typeface="仿宋" panose="02010609060101010101" charset="-122"/>
                <a:ea typeface="仿宋" panose="02010609060101010101" charset="-122"/>
              </a:rPr>
              <a:t>⑥通过</a:t>
            </a:r>
            <a:r>
              <a:rPr lang="en-US" altLang="zh-CN" sz="2000" b="1">
                <a:latin typeface="仿宋" panose="02010609060101010101" charset="-122"/>
                <a:ea typeface="仿宋" panose="02010609060101010101" charset="-122"/>
              </a:rPr>
              <a:t>“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</a:rPr>
              <a:t>选择文件</a:t>
            </a:r>
            <a:r>
              <a:rPr lang="en-US" altLang="zh-CN" sz="2000" b="1">
                <a:latin typeface="仿宋" panose="02010609060101010101" charset="-122"/>
                <a:ea typeface="仿宋" panose="02010609060101010101" charset="-122"/>
              </a:rPr>
              <a:t>”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</a:rPr>
              <a:t>上传填好的</a:t>
            </a:r>
            <a:r>
              <a:rPr lang="en-US" altLang="zh-CN" sz="2000" b="1">
                <a:latin typeface="仿宋" panose="02010609060101010101" charset="-122"/>
                <a:ea typeface="仿宋" panose="02010609060101010101" charset="-122"/>
              </a:rPr>
              <a:t>“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</a:rPr>
              <a:t>党员信息导入表格</a:t>
            </a:r>
            <a:r>
              <a:rPr lang="en-US" altLang="zh-CN" sz="2000" b="1">
                <a:latin typeface="仿宋" panose="02010609060101010101" charset="-122"/>
                <a:ea typeface="仿宋" panose="02010609060101010101" charset="-122"/>
              </a:rPr>
              <a:t>”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</a:rPr>
              <a:t>，即可完成导入。</a:t>
            </a:r>
            <a:endParaRPr lang="zh-CN" altLang="en-US" sz="2000" b="1">
              <a:latin typeface="仿宋" panose="02010609060101010101" charset="-122"/>
              <a:ea typeface="仿宋" panose="02010609060101010101" charset="-122"/>
            </a:endParaRPr>
          </a:p>
          <a:p>
            <a:r>
              <a:rPr lang="zh-CN" altLang="en-US" sz="2000" b="1">
                <a:latin typeface="仿宋" panose="02010609060101010101" charset="-122"/>
                <a:ea typeface="仿宋" panose="02010609060101010101" charset="-122"/>
              </a:rPr>
              <a:t>⑦保存后，自动跳回通讯录界面，勾选党员，点击</a:t>
            </a:r>
            <a:r>
              <a:rPr lang="en-US" altLang="zh-CN" sz="2000" b="1">
                <a:latin typeface="仿宋" panose="02010609060101010101" charset="-122"/>
                <a:ea typeface="仿宋" panose="02010609060101010101" charset="-122"/>
              </a:rPr>
              <a:t>“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</a:rPr>
              <a:t>邀请</a:t>
            </a:r>
            <a:r>
              <a:rPr lang="en-US" altLang="zh-CN" sz="2000" b="1">
                <a:latin typeface="仿宋" panose="02010609060101010101" charset="-122"/>
                <a:ea typeface="仿宋" panose="02010609060101010101" charset="-122"/>
              </a:rPr>
              <a:t>”</a:t>
            </a:r>
            <a:r>
              <a:rPr lang="zh-CN" altLang="en-US" sz="2000" b="1">
                <a:latin typeface="仿宋" panose="02010609060101010101" charset="-122"/>
                <a:ea typeface="仿宋" panose="02010609060101010101" charset="-122"/>
              </a:rPr>
              <a:t>，可批量发送邀请短信。</a:t>
            </a:r>
            <a:endParaRPr lang="zh-CN" altLang="en-US" sz="2000" b="1"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857250" y="142875"/>
            <a:ext cx="4495165" cy="412750"/>
          </a:xfrm>
          <a:prstGeom prst="roundRect">
            <a:avLst/>
          </a:prstGeom>
          <a:solidFill>
            <a:srgbClr val="E20000"/>
          </a:solidFill>
          <a:ln w="25400" cap="flat" cmpd="sng" algn="ctr">
            <a:noFill/>
            <a:prstDash val="solid"/>
          </a:ln>
          <a:effectLst/>
        </p:spPr>
        <p:txBody>
          <a:bodyPr lIns="91430" tIns="45716" rIns="91430" bIns="45716" rtlCol="0" anchor="ctr"/>
          <a:lstStyle/>
          <a:p>
            <a:pPr marL="214630" indent="-214630"/>
            <a:r>
              <a:rPr lang="zh-CN" altLang="en-US" sz="20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第二件事：批量添加党员图示</a:t>
            </a:r>
            <a:endParaRPr lang="zh-CN" altLang="en-US" sz="2000" b="1" kern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11"/>
          <p:cNvSpPr txBox="1"/>
          <p:nvPr/>
        </p:nvSpPr>
        <p:spPr>
          <a:xfrm>
            <a:off x="82104" y="1788255"/>
            <a:ext cx="745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01</a:t>
            </a:r>
            <a:endParaRPr kumimoji="0" lang="zh-CN" altLang="en-US" sz="32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pic>
        <p:nvPicPr>
          <p:cNvPr id="4" name="图片 3" descr="微信截图_201901301932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499110" y="855980"/>
            <a:ext cx="4699000" cy="2810510"/>
          </a:xfrm>
          <a:prstGeom prst="rect">
            <a:avLst/>
          </a:prstGeom>
        </p:spPr>
      </p:pic>
      <p:pic>
        <p:nvPicPr>
          <p:cNvPr id="5" name="图片 4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175" y="855980"/>
            <a:ext cx="4226560" cy="27463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97860" y="3940810"/>
            <a:ext cx="2604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仿宋" panose="02010609060101010101" charset="-122"/>
                <a:ea typeface="仿宋" panose="02010609060101010101" charset="-122"/>
              </a:rPr>
              <a:t>管理后台登录</a:t>
            </a:r>
            <a:endParaRPr lang="zh-CN" altLang="en-US" sz="2800" b="1"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857250" y="142875"/>
            <a:ext cx="4495165" cy="412750"/>
          </a:xfrm>
          <a:prstGeom prst="roundRect">
            <a:avLst/>
          </a:prstGeom>
          <a:solidFill>
            <a:srgbClr val="E20000"/>
          </a:solidFill>
          <a:ln w="25400" cap="flat" cmpd="sng" algn="ctr">
            <a:noFill/>
            <a:prstDash val="solid"/>
          </a:ln>
          <a:effectLst/>
        </p:spPr>
        <p:txBody>
          <a:bodyPr lIns="91430" tIns="45716" rIns="91430" bIns="45716" rtlCol="0" anchor="ctr"/>
          <a:lstStyle/>
          <a:p>
            <a:pPr marL="214630" indent="-214630"/>
            <a:r>
              <a:rPr lang="zh-CN" altLang="en-US" sz="20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第二件事：批量添加党员图示</a:t>
            </a:r>
            <a:endParaRPr lang="zh-CN" altLang="en-US" sz="2000" b="1" kern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11"/>
          <p:cNvSpPr txBox="1"/>
          <p:nvPr/>
        </p:nvSpPr>
        <p:spPr>
          <a:xfrm>
            <a:off x="82104" y="1788255"/>
            <a:ext cx="745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01</a:t>
            </a:r>
            <a:endParaRPr kumimoji="0" lang="zh-CN" altLang="en-US" sz="32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pic>
        <p:nvPicPr>
          <p:cNvPr id="7" name="图片 6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240" y="867410"/>
            <a:ext cx="4197350" cy="2950210"/>
          </a:xfrm>
          <a:prstGeom prst="rect">
            <a:avLst/>
          </a:prstGeom>
        </p:spPr>
      </p:pic>
      <p:pic>
        <p:nvPicPr>
          <p:cNvPr id="11" name="图片 10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" y="867410"/>
            <a:ext cx="4394200" cy="286893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170555" y="4076065"/>
            <a:ext cx="3157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仿宋" panose="02010609060101010101" charset="-122"/>
                <a:ea typeface="仿宋" panose="02010609060101010101" charset="-122"/>
              </a:rPr>
              <a:t>进入通讯录管理</a:t>
            </a:r>
            <a:endParaRPr lang="zh-CN" altLang="en-US" sz="2800" b="1"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857250" y="142875"/>
            <a:ext cx="4495165" cy="412750"/>
          </a:xfrm>
          <a:prstGeom prst="roundRect">
            <a:avLst/>
          </a:prstGeom>
          <a:solidFill>
            <a:srgbClr val="E20000"/>
          </a:solidFill>
          <a:ln w="25400" cap="flat" cmpd="sng" algn="ctr">
            <a:noFill/>
            <a:prstDash val="solid"/>
          </a:ln>
          <a:effectLst/>
        </p:spPr>
        <p:txBody>
          <a:bodyPr lIns="91430" tIns="45716" rIns="91430" bIns="45716" rtlCol="0" anchor="ctr"/>
          <a:lstStyle/>
          <a:p>
            <a:pPr marL="214630" indent="-214630"/>
            <a:r>
              <a:rPr lang="zh-CN" altLang="en-US" sz="20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第二件事：批量添加党员图示</a:t>
            </a:r>
            <a:endParaRPr lang="zh-CN" altLang="en-US" sz="2000" b="1" kern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11"/>
          <p:cNvSpPr txBox="1"/>
          <p:nvPr/>
        </p:nvSpPr>
        <p:spPr>
          <a:xfrm>
            <a:off x="82104" y="1788255"/>
            <a:ext cx="745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01</a:t>
            </a:r>
            <a:endParaRPr kumimoji="0" lang="zh-CN" altLang="en-US" sz="32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249805" y="4147820"/>
            <a:ext cx="5274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仿宋" panose="02010609060101010101" charset="-122"/>
                <a:ea typeface="仿宋" panose="02010609060101010101" charset="-122"/>
              </a:rPr>
              <a:t>添加学习管理员、导入通讯录</a:t>
            </a:r>
            <a:endParaRPr lang="zh-CN" altLang="en-US" sz="2800" b="1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2" name="图片 1" descr="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085" y="652780"/>
            <a:ext cx="3840480" cy="3327400"/>
          </a:xfrm>
          <a:prstGeom prst="rect">
            <a:avLst/>
          </a:prstGeom>
        </p:spPr>
      </p:pic>
      <p:pic>
        <p:nvPicPr>
          <p:cNvPr id="4" name="图片 3" descr="1549033158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565" y="653415"/>
            <a:ext cx="4747260" cy="3326765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857250" y="142875"/>
            <a:ext cx="4495165" cy="412750"/>
          </a:xfrm>
          <a:prstGeom prst="roundRect">
            <a:avLst/>
          </a:prstGeom>
          <a:solidFill>
            <a:srgbClr val="E20000"/>
          </a:solidFill>
          <a:ln w="25400" cap="flat" cmpd="sng" algn="ctr">
            <a:noFill/>
            <a:prstDash val="solid"/>
          </a:ln>
          <a:effectLst/>
        </p:spPr>
        <p:txBody>
          <a:bodyPr lIns="91430" tIns="45716" rIns="91430" bIns="45716" rtlCol="0" anchor="ctr"/>
          <a:lstStyle/>
          <a:p>
            <a:pPr marL="214630" indent="-214630"/>
            <a:r>
              <a:rPr lang="zh-CN" altLang="en-US" sz="20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第二件事：批量添加党员图示</a:t>
            </a:r>
            <a:endParaRPr lang="zh-CN" altLang="en-US" sz="2000" b="1" kern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11"/>
          <p:cNvSpPr txBox="1"/>
          <p:nvPr/>
        </p:nvSpPr>
        <p:spPr>
          <a:xfrm>
            <a:off x="82104" y="1788255"/>
            <a:ext cx="745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01</a:t>
            </a:r>
            <a:endParaRPr kumimoji="0" lang="zh-CN" altLang="en-US" sz="32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pic>
        <p:nvPicPr>
          <p:cNvPr id="5" name="图片 4" descr="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1145" y="555625"/>
            <a:ext cx="5982970" cy="37452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98800" y="4363085"/>
            <a:ext cx="3157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 b="1">
                <a:latin typeface="仿宋" panose="02010609060101010101" charset="-122"/>
                <a:ea typeface="仿宋" panose="02010609060101010101" charset="-122"/>
              </a:rPr>
              <a:t>短信邀请加入</a:t>
            </a:r>
            <a:endParaRPr lang="zh-CN" altLang="zh-CN" sz="2800" b="1"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857250" y="142875"/>
            <a:ext cx="1240155" cy="412750"/>
          </a:xfrm>
          <a:prstGeom prst="roundRect">
            <a:avLst/>
          </a:prstGeom>
          <a:solidFill>
            <a:srgbClr val="E20000"/>
          </a:solidFill>
          <a:ln w="25400" cap="flat" cmpd="sng" algn="ctr">
            <a:noFill/>
            <a:prstDash val="solid"/>
          </a:ln>
          <a:effectLst/>
        </p:spPr>
        <p:txBody>
          <a:bodyPr lIns="91430" tIns="45716" rIns="91430" bIns="45716" rtlCol="0" anchor="ctr"/>
          <a:lstStyle/>
          <a:p>
            <a:pPr marL="214630" indent="-214630"/>
            <a:r>
              <a:rPr lang="zh-CN" altLang="en-US" sz="20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其他事项</a:t>
            </a:r>
            <a:endParaRPr lang="zh-CN" altLang="en-US" sz="2000" b="1" kern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57250" y="773430"/>
            <a:ext cx="7233920" cy="40767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80000"/>
              </a:lnSpc>
            </a:pP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日常操作问题，可以直接在手机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主界面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右上角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点击自己的头像进入下载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使用手册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80000"/>
              </a:lnSpc>
            </a:pP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80000"/>
              </a:lnSpc>
            </a:pP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2.“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学习强国学习手册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”PDF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内介绍更多功能的使用，将在日后的工作中涉及，请管理员自行学习；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80000"/>
              </a:lnSpc>
            </a:pP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80000"/>
              </a:lnSpc>
            </a:pP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如有其它疑问，可咨询旅游集团党办徐媛媛（内线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3791,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负责旅游集团党委系统管理）、林紫薇（内线</a:t>
            </a:r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2680</a:t>
            </a:r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，负责支部操作问题解答）。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Administrator\Desktop\2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" y="3864089"/>
            <a:ext cx="9144001" cy="1305278"/>
          </a:xfrm>
          <a:prstGeom prst="rect">
            <a:avLst/>
          </a:prstGeom>
          <a:noFill/>
        </p:spPr>
      </p:pic>
      <p:pic>
        <p:nvPicPr>
          <p:cNvPr id="11" name="Picture 269" descr="鸽子上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11510"/>
            <a:ext cx="2075445" cy="249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177" y="2891527"/>
            <a:ext cx="2521318" cy="2150537"/>
          </a:xfrm>
          <a:prstGeom prst="rect">
            <a:avLst/>
          </a:prstGeom>
        </p:spPr>
      </p:pic>
      <p:grpSp>
        <p:nvGrpSpPr>
          <p:cNvPr id="2" name="Group 550"/>
          <p:cNvGrpSpPr/>
          <p:nvPr/>
        </p:nvGrpSpPr>
        <p:grpSpPr bwMode="auto">
          <a:xfrm>
            <a:off x="5724128" y="1923678"/>
            <a:ext cx="2971284" cy="2967709"/>
            <a:chOff x="295" y="3475"/>
            <a:chExt cx="1407" cy="1407"/>
          </a:xfrm>
        </p:grpSpPr>
        <p:sp>
          <p:nvSpPr>
            <p:cNvPr id="13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D1D1D1">
                    <a:alpha val="1200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sz="6000">
                <a:ea typeface="华文彩云" panose="02010800040101010101" pitchFamily="2" charset="-122"/>
              </a:endParaRPr>
            </a:p>
          </p:txBody>
        </p:sp>
        <p:grpSp>
          <p:nvGrpSpPr>
            <p:cNvPr id="3" name="Group 552"/>
            <p:cNvGrpSpPr/>
            <p:nvPr/>
          </p:nvGrpSpPr>
          <p:grpSpPr bwMode="auto">
            <a:xfrm>
              <a:off x="476" y="3657"/>
              <a:ext cx="1050" cy="1050"/>
              <a:chOff x="-6056" y="-2208"/>
              <a:chExt cx="2208" cy="2208"/>
            </a:xfrm>
          </p:grpSpPr>
          <p:sp>
            <p:nvSpPr>
              <p:cNvPr id="15" name="Oval 553"/>
              <p:cNvSpPr>
                <a:spLocks noChangeArrowheads="1"/>
              </p:cNvSpPr>
              <p:nvPr/>
            </p:nvSpPr>
            <p:spPr bwMode="auto">
              <a:xfrm>
                <a:off x="-6056" y="-2132"/>
                <a:ext cx="2132" cy="213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6000">
                  <a:ea typeface="华文彩云" panose="02010800040101010101" pitchFamily="2" charset="-122"/>
                </a:endParaRPr>
              </a:p>
            </p:txBody>
          </p:sp>
          <p:grpSp>
            <p:nvGrpSpPr>
              <p:cNvPr id="4" name="Group 554"/>
              <p:cNvGrpSpPr/>
              <p:nvPr/>
            </p:nvGrpSpPr>
            <p:grpSpPr bwMode="auto">
              <a:xfrm>
                <a:off x="-6056" y="-2208"/>
                <a:ext cx="2208" cy="2208"/>
                <a:chOff x="-4060" y="-879"/>
                <a:chExt cx="2208" cy="2208"/>
              </a:xfrm>
            </p:grpSpPr>
            <p:grpSp>
              <p:nvGrpSpPr>
                <p:cNvPr id="5" name="Group 555"/>
                <p:cNvGrpSpPr/>
                <p:nvPr/>
              </p:nvGrpSpPr>
              <p:grpSpPr bwMode="auto">
                <a:xfrm>
                  <a:off x="-4060" y="-879"/>
                  <a:ext cx="2208" cy="2208"/>
                  <a:chOff x="-3924" y="-788"/>
                  <a:chExt cx="2208" cy="2208"/>
                </a:xfrm>
              </p:grpSpPr>
              <p:grpSp>
                <p:nvGrpSpPr>
                  <p:cNvPr id="6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7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43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 sz="6000">
                          <a:ea typeface="华文彩云" panose="02010800040101010101" pitchFamily="2" charset="-122"/>
                        </a:endParaRPr>
                      </a:p>
                    </p:txBody>
                  </p:sp>
                  <p:sp>
                    <p:nvSpPr>
                      <p:cNvPr id="44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endParaRPr lang="zh-CN" altLang="en-US" sz="6000">
                          <a:ea typeface="华文彩云" panose="0201080004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8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41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vert="eaVert" wrap="none" anchor="ctr"/>
                      <a:lstStyle/>
                      <a:p>
                        <a:endParaRPr lang="zh-CN" altLang="en-US" sz="6000">
                          <a:ea typeface="华文彩云" panose="02010800040101010101" pitchFamily="2" charset="-122"/>
                        </a:endParaRPr>
                      </a:p>
                    </p:txBody>
                  </p:sp>
                  <p:sp>
                    <p:nvSpPr>
                      <p:cNvPr id="42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eaVert" wrap="none" anchor="ctr"/>
                      <a:lstStyle/>
                      <a:p>
                        <a:endParaRPr lang="zh-CN" altLang="en-US" sz="6000">
                          <a:ea typeface="华文彩云" panose="02010800040101010101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12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14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37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vert="eaVert" wrap="none" anchor="ctr"/>
                      <a:lstStyle/>
                      <a:p>
                        <a:endParaRPr lang="zh-CN" altLang="en-US" sz="6000">
                          <a:ea typeface="华文彩云" panose="02010800040101010101" pitchFamily="2" charset="-122"/>
                        </a:endParaRPr>
                      </a:p>
                    </p:txBody>
                  </p:sp>
                  <p:sp>
                    <p:nvSpPr>
                      <p:cNvPr id="38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endParaRPr lang="zh-CN" altLang="en-US" sz="6000">
                          <a:ea typeface="华文彩云" panose="0201080004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6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35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endParaRPr lang="zh-CN" altLang="en-US" sz="6000">
                          <a:ea typeface="华文彩云" panose="02010800040101010101" pitchFamily="2" charset="-122"/>
                        </a:endParaRPr>
                      </a:p>
                    </p:txBody>
                  </p:sp>
                  <p:sp>
                    <p:nvSpPr>
                      <p:cNvPr id="36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eaVert" wrap="none" anchor="ctr"/>
                      <a:lstStyle/>
                      <a:p>
                        <a:endParaRPr lang="zh-CN" altLang="en-US" sz="6000">
                          <a:ea typeface="华文彩云" panose="02010800040101010101" pitchFamily="2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7" name="Group 570"/>
                <p:cNvGrpSpPr/>
                <p:nvPr/>
              </p:nvGrpSpPr>
              <p:grpSpPr bwMode="auto">
                <a:xfrm rot="1320000">
                  <a:off x="-3742" y="-521"/>
                  <a:ext cx="1542" cy="1546"/>
                  <a:chOff x="-3924" y="-788"/>
                  <a:chExt cx="2202" cy="2208"/>
                </a:xfrm>
              </p:grpSpPr>
              <p:grpSp>
                <p:nvGrpSpPr>
                  <p:cNvPr id="18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4" y="-788"/>
                    <a:ext cx="1146" cy="2202"/>
                    <a:chOff x="168" y="696"/>
                    <a:chExt cx="742" cy="1429"/>
                  </a:xfrm>
                </p:grpSpPr>
                <p:grpSp>
                  <p:nvGrpSpPr>
                    <p:cNvPr id="19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9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 sz="6000">
                          <a:ea typeface="华文彩云" panose="02010800040101010101" pitchFamily="2" charset="-122"/>
                        </a:endParaRPr>
                      </a:p>
                    </p:txBody>
                  </p:sp>
                  <p:sp>
                    <p:nvSpPr>
                      <p:cNvPr id="30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endParaRPr lang="zh-CN" altLang="en-US" sz="6000">
                          <a:ea typeface="华文彩云" panose="02010800040101010101" pitchFamily="2" charset="-122"/>
                        </a:endParaRPr>
                      </a:p>
                    </p:txBody>
                  </p:sp>
                </p:grpSp>
                <p:sp>
                  <p:nvSpPr>
                    <p:cNvPr id="28" name="AutoShape 577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 flipV="1">
                      <a:off x="498" y="1053"/>
                      <a:ext cx="56" cy="715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FFFFFF">
                        <a:alpha val="18823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/>
                    <a:p>
                      <a:endParaRPr lang="zh-CN" altLang="en-US" sz="6000">
                        <a:ea typeface="华文彩云" panose="02010800040101010101" pitchFamily="2" charset="-122"/>
                      </a:endParaRPr>
                    </a:p>
                  </p:txBody>
                </p:sp>
              </p:grpSp>
              <p:grpSp>
                <p:nvGrpSpPr>
                  <p:cNvPr id="20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7" y="-785"/>
                    <a:ext cx="2208" cy="2202"/>
                    <a:chOff x="168" y="696"/>
                    <a:chExt cx="1429" cy="1429"/>
                  </a:xfrm>
                </p:grpSpPr>
                <p:grpSp>
                  <p:nvGrpSpPr>
                    <p:cNvPr id="21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4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5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vert="eaVert" wrap="none" anchor="ctr"/>
                      <a:lstStyle/>
                      <a:p>
                        <a:endParaRPr lang="zh-CN" altLang="en-US" sz="6000">
                          <a:ea typeface="华文彩云" panose="02010800040101010101" pitchFamily="2" charset="-122"/>
                        </a:endParaRPr>
                      </a:p>
                    </p:txBody>
                  </p:sp>
                  <p:sp>
                    <p:nvSpPr>
                      <p:cNvPr id="26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vert="eaVert" wrap="none" anchor="ctr"/>
                      <a:lstStyle/>
                      <a:p>
                        <a:endParaRPr lang="zh-CN" altLang="en-US" sz="6000">
                          <a:ea typeface="华文彩云" panose="02010800040101010101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22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5" y="696"/>
                      <a:ext cx="56" cy="1429"/>
                      <a:chOff x="845" y="696"/>
                      <a:chExt cx="56" cy="1429"/>
                    </a:xfrm>
                  </p:grpSpPr>
                  <p:sp>
                    <p:nvSpPr>
                      <p:cNvPr id="23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696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rot="10800000" wrap="none" anchor="ctr"/>
                      <a:lstStyle/>
                      <a:p>
                        <a:endParaRPr lang="zh-CN" altLang="en-US" sz="6000">
                          <a:ea typeface="华文彩云" panose="02010800040101010101" pitchFamily="2" charset="-122"/>
                        </a:endParaRPr>
                      </a:p>
                    </p:txBody>
                  </p:sp>
                  <p:sp>
                    <p:nvSpPr>
                      <p:cNvPr id="24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0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FFFFFF">
                          <a:alpha val="18823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zh-CN" altLang="en-US" sz="6000">
                          <a:ea typeface="华文彩云" panose="02010800040101010101" pitchFamily="2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  <p:sp>
        <p:nvSpPr>
          <p:cNvPr id="45" name="TextBox 44"/>
          <p:cNvSpPr txBox="1"/>
          <p:nvPr/>
        </p:nvSpPr>
        <p:spPr>
          <a:xfrm>
            <a:off x="3131840" y="1779662"/>
            <a:ext cx="2736304" cy="923322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 smtClean="0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谢谢大家！</a:t>
            </a:r>
            <a:endParaRPr lang="zh-CN" altLang="en-US" sz="3600" b="1" dirty="0">
              <a:solidFill>
                <a:srgbClr val="E2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971600" y="0"/>
            <a:ext cx="3600400" cy="699542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8" name="文本框 2"/>
          <p:cNvSpPr txBox="1"/>
          <p:nvPr/>
        </p:nvSpPr>
        <p:spPr>
          <a:xfrm>
            <a:off x="1043608" y="123478"/>
            <a:ext cx="3528392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近期工作任务要求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770084" y="0"/>
            <a:ext cx="305972" cy="699542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0915" y="668655"/>
            <a:ext cx="7437120" cy="3783330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zh-CN" altLang="en-US" sz="2000" b="1" dirty="0" smtClean="0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各支部选定</a:t>
            </a:r>
            <a:r>
              <a:rPr lang="en-US" altLang="zh-CN" sz="2000" b="1" dirty="0" smtClean="0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000" b="1" dirty="0" smtClean="0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学习强国</a:t>
            </a:r>
            <a:r>
              <a:rPr lang="en-US" altLang="zh-CN" sz="2000" b="1" dirty="0" smtClean="0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 b="1" dirty="0" smtClean="0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平台管理员（</a:t>
            </a:r>
            <a:r>
              <a:rPr lang="en-US" altLang="zh-CN" sz="2000" b="1" dirty="0" smtClean="0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1-2</a:t>
            </a:r>
            <a:r>
              <a:rPr lang="zh-CN" altLang="en-US" sz="2000" b="1" dirty="0" smtClean="0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名），完成管理      员身份认证。</a:t>
            </a:r>
            <a:endParaRPr lang="zh-CN" altLang="en-US" sz="2000" b="1" dirty="0" smtClean="0">
              <a:solidFill>
                <a:srgbClr val="E2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 smtClean="0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zh-CN" altLang="en-US" sz="2000" b="1" dirty="0" smtClean="0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各支部完成</a:t>
            </a:r>
            <a:r>
              <a:rPr lang="en-US" altLang="zh-CN" sz="2000" b="1" dirty="0" smtClean="0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 b="1" dirty="0" smtClean="0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学习强国</a:t>
            </a:r>
            <a:r>
              <a:rPr lang="en-US" altLang="zh-CN" sz="2000" b="1" dirty="0" smtClean="0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000" b="1" dirty="0" smtClean="0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平台支部架构建立，收集支部党员信息，完成系统导入。</a:t>
            </a:r>
            <a:endParaRPr lang="en-US" altLang="zh-CN" sz="2000" b="1" dirty="0" smtClean="0">
              <a:solidFill>
                <a:srgbClr val="E2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dirty="0" smtClean="0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三、动员支部党员完成</a:t>
            </a:r>
            <a:r>
              <a:rPr lang="en-US" altLang="zh-CN" sz="2000" b="1" dirty="0" smtClean="0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b="1" dirty="0" smtClean="0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学习强国</a:t>
            </a:r>
            <a:r>
              <a:rPr lang="en-US" altLang="zh-CN" sz="2000" b="1" dirty="0" smtClean="0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”APP</a:t>
            </a:r>
            <a:r>
              <a:rPr lang="zh-CN" altLang="en-US" sz="2000" b="1" dirty="0" smtClean="0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下载及身份认证。</a:t>
            </a:r>
            <a:endParaRPr lang="en-US" altLang="zh-CN" sz="2000" b="1" dirty="0" smtClean="0">
              <a:solidFill>
                <a:srgbClr val="E2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dirty="0" smtClean="0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四、指导支部党员完成</a:t>
            </a:r>
            <a:r>
              <a:rPr lang="en-US" altLang="zh-CN" sz="2000" b="1" dirty="0" smtClean="0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b="1" dirty="0" smtClean="0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学习强国</a:t>
            </a:r>
            <a:r>
              <a:rPr lang="en-US" altLang="zh-CN" sz="2000" b="1" dirty="0" smtClean="0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b="1" dirty="0" smtClean="0">
                <a:solidFill>
                  <a:srgbClr val="E2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平台日常学习使用。</a:t>
            </a:r>
            <a:endParaRPr lang="zh-CN" altLang="en-US" sz="2000" b="1" dirty="0">
              <a:solidFill>
                <a:srgbClr val="E2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71743" y="871097"/>
            <a:ext cx="2004695" cy="382270"/>
          </a:xfrm>
          <a:prstGeom prst="rect">
            <a:avLst/>
          </a:prstGeom>
          <a:noFill/>
        </p:spPr>
        <p:txBody>
          <a:bodyPr wrap="none" lIns="75566" tIns="37783" rIns="75566" bIns="37783" rtlCol="0">
            <a:spAutoFit/>
          </a:bodyPr>
          <a:lstStyle/>
          <a:p>
            <a:pPr>
              <a:defRPr/>
            </a:pPr>
            <a:r>
              <a:rPr lang="zh-CN" altLang="en-US" sz="2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第一：建立组织 </a:t>
            </a:r>
            <a:endParaRPr lang="id-ID" altLang="en-US" sz="2000" b="1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3305" y="1253490"/>
            <a:ext cx="6576060" cy="536575"/>
          </a:xfrm>
          <a:prstGeom prst="rect">
            <a:avLst/>
          </a:prstGeom>
          <a:noFill/>
        </p:spPr>
        <p:txBody>
          <a:bodyPr wrap="square" lIns="75566" tIns="37783" rIns="75566" bIns="37783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kern="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创建我的组织、联系我的上级党组织</a:t>
            </a:r>
            <a:endParaRPr lang="en-US" altLang="en-US" sz="2000" b="1" kern="0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pSp>
        <p:nvGrpSpPr>
          <p:cNvPr id="10" name="Group 17"/>
          <p:cNvGrpSpPr/>
          <p:nvPr/>
        </p:nvGrpSpPr>
        <p:grpSpPr>
          <a:xfrm>
            <a:off x="971550" y="1893570"/>
            <a:ext cx="6059805" cy="1356360"/>
            <a:chOff x="7565046" y="1994728"/>
            <a:chExt cx="4720248" cy="1641282"/>
          </a:xfrm>
        </p:grpSpPr>
        <p:sp>
          <p:nvSpPr>
            <p:cNvPr id="19" name="TextBox 18"/>
            <p:cNvSpPr txBox="1"/>
            <p:nvPr/>
          </p:nvSpPr>
          <p:spPr>
            <a:xfrm>
              <a:off x="7565046" y="1994728"/>
              <a:ext cx="3595461" cy="482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2000" b="1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第二：添加党员</a:t>
              </a:r>
              <a:endParaRPr lang="id-ID" altLang="zh-CN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647649" y="2408122"/>
              <a:ext cx="4637645" cy="1227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2000" b="1" kern="0" dirty="0" smtClean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导入全体全部党员信息、指导党员下载安装注册</a:t>
              </a:r>
              <a:endParaRPr lang="en-US" altLang="zh-CN" sz="2000" b="1" kern="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2000" b="1" kern="0" dirty="0" smtClean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指导全部党员加入学习组织</a:t>
              </a:r>
              <a:endParaRPr lang="zh-CN" altLang="zh-CN" sz="2000" b="1" kern="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grpSp>
        <p:nvGrpSpPr>
          <p:cNvPr id="11" name="Group 20"/>
          <p:cNvGrpSpPr/>
          <p:nvPr/>
        </p:nvGrpSpPr>
        <p:grpSpPr>
          <a:xfrm>
            <a:off x="971798" y="3396569"/>
            <a:ext cx="3634436" cy="952178"/>
            <a:chOff x="3915145" y="5218433"/>
            <a:chExt cx="3487403" cy="1152213"/>
          </a:xfrm>
        </p:grpSpPr>
        <p:sp>
          <p:nvSpPr>
            <p:cNvPr id="22" name="TextBox 21"/>
            <p:cNvSpPr txBox="1"/>
            <p:nvPr/>
          </p:nvSpPr>
          <p:spPr>
            <a:xfrm>
              <a:off x="3915145" y="5218433"/>
              <a:ext cx="1954060" cy="4825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CN" altLang="en-US" sz="2000" b="1" kern="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 ：统计汇总</a:t>
              </a:r>
              <a:endParaRPr lang="id-ID" altLang="zh-CN" sz="20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16899" y="5701368"/>
              <a:ext cx="3385649" cy="669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2000" b="1" kern="0" dirty="0" smtClean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PC</a:t>
              </a:r>
              <a:r>
                <a:rPr lang="zh-CN" altLang="en-US" sz="2000" b="1" kern="0" dirty="0" smtClean="0">
                  <a:solidFill>
                    <a:srgbClr val="FF0000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端管理平台统计日常使用</a:t>
              </a:r>
              <a:endParaRPr lang="en-US" altLang="en-US" sz="2000" b="1" kern="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971600" y="0"/>
            <a:ext cx="3600400" cy="699542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8" name="文本框 2"/>
          <p:cNvSpPr txBox="1"/>
          <p:nvPr/>
        </p:nvSpPr>
        <p:spPr>
          <a:xfrm>
            <a:off x="1043608" y="123478"/>
            <a:ext cx="3528392" cy="4375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近期重点任务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770084" y="0"/>
            <a:ext cx="305972" cy="699542"/>
          </a:xfrm>
          <a:prstGeom prst="rect">
            <a:avLst/>
          </a:prstGeom>
          <a:solidFill>
            <a:srgbClr val="E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96710" y="2938780"/>
            <a:ext cx="2656840" cy="226695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857224" y="142858"/>
            <a:ext cx="2634656" cy="412668"/>
          </a:xfrm>
          <a:prstGeom prst="roundRect">
            <a:avLst/>
          </a:prstGeom>
          <a:solidFill>
            <a:srgbClr val="E20000"/>
          </a:solidFill>
          <a:ln w="25400" cap="flat" cmpd="sng" algn="ctr">
            <a:noFill/>
            <a:prstDash val="solid"/>
          </a:ln>
          <a:effectLst/>
        </p:spPr>
        <p:txBody>
          <a:bodyPr lIns="91430" tIns="45716" rIns="91430" bIns="45716" rtlCol="0" anchor="ctr"/>
          <a:lstStyle/>
          <a:p>
            <a:pPr marL="214630" indent="-214630"/>
            <a:r>
              <a:rPr lang="zh-CN" altLang="en-US" sz="20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一、建立组织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7584" y="627534"/>
            <a:ext cx="4883150" cy="59118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b="1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第一步  下载</a:t>
            </a:r>
            <a:r>
              <a:rPr lang="en-US" altLang="zh-CN" b="1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b="1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学习强国</a:t>
            </a:r>
            <a:r>
              <a:rPr lang="en-US" altLang="zh-CN" b="1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b="1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，完成注册。</a:t>
            </a:r>
            <a:endParaRPr lang="zh-CN" altLang="en-US" b="1" spc="300" dirty="0" smtClean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b="1" dirty="0" smtClean="0">
              <a:solidFill>
                <a:prstClr val="black">
                  <a:lumMod val="95000"/>
                  <a:lumOff val="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 descr="微信截图_201901311400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8150" y="1218565"/>
            <a:ext cx="5944870" cy="3463925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857224" y="142858"/>
            <a:ext cx="2634656" cy="412668"/>
          </a:xfrm>
          <a:prstGeom prst="roundRect">
            <a:avLst/>
          </a:prstGeom>
          <a:solidFill>
            <a:srgbClr val="E20000"/>
          </a:solidFill>
          <a:ln w="25400" cap="flat" cmpd="sng" algn="ctr">
            <a:noFill/>
            <a:prstDash val="solid"/>
          </a:ln>
          <a:effectLst/>
        </p:spPr>
        <p:txBody>
          <a:bodyPr lIns="91430" tIns="45716" rIns="91430" bIns="45716" rtlCol="0" anchor="ctr"/>
          <a:lstStyle/>
          <a:p>
            <a:pPr marL="214630" indent="-214630"/>
            <a:r>
              <a:rPr lang="zh-CN" altLang="en-US" sz="20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一、建立组织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7584" y="627534"/>
            <a:ext cx="7043420" cy="34544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b="1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第二步  创建我的组织</a:t>
            </a:r>
            <a:r>
              <a:rPr lang="zh-CN" altLang="en-US" sz="1600" b="1" smtClean="0">
                <a:solidFill>
                  <a:prstClr val="black">
                    <a:lumMod val="95000"/>
                    <a:lumOff val="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（各支部管理员可</a:t>
            </a:r>
            <a:r>
              <a:rPr lang="zh-CN" altLang="en-US" sz="1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现场同步创建本单位学习组）</a:t>
            </a:r>
            <a:endParaRPr lang="zh-CN" altLang="en-US" sz="1600" b="1" dirty="0" smtClean="0">
              <a:solidFill>
                <a:prstClr val="black">
                  <a:lumMod val="95000"/>
                  <a:lumOff val="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827584" y="1059582"/>
            <a:ext cx="2088232" cy="3888432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txBody>
          <a:bodyPr lIns="68562" tIns="34281" rIns="68562" bIns="3428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7DA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137338" y="1203598"/>
            <a:ext cx="656326" cy="656326"/>
          </a:xfrm>
          <a:prstGeom prst="ellipse">
            <a:avLst/>
          </a:prstGeom>
          <a:solidFill>
            <a:srgbClr val="E2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41" name="文本框 11"/>
          <p:cNvSpPr txBox="1"/>
          <p:nvPr/>
        </p:nvSpPr>
        <p:spPr>
          <a:xfrm>
            <a:off x="107504" y="1234535"/>
            <a:ext cx="745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01</a:t>
            </a:r>
            <a:endParaRPr kumimoji="0" lang="zh-CN" altLang="en-US" sz="32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3089666" y="1172661"/>
            <a:ext cx="656326" cy="656326"/>
          </a:xfrm>
          <a:prstGeom prst="ellipse">
            <a:avLst/>
          </a:prstGeom>
          <a:solidFill>
            <a:srgbClr val="E2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43" name="文本框 11"/>
          <p:cNvSpPr txBox="1"/>
          <p:nvPr/>
        </p:nvSpPr>
        <p:spPr>
          <a:xfrm>
            <a:off x="3059832" y="1203598"/>
            <a:ext cx="745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02</a:t>
            </a:r>
            <a:endParaRPr kumimoji="0" lang="zh-CN" altLang="en-US" sz="32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6041994" y="1203598"/>
            <a:ext cx="656326" cy="656326"/>
          </a:xfrm>
          <a:prstGeom prst="ellipse">
            <a:avLst/>
          </a:prstGeom>
          <a:solidFill>
            <a:srgbClr val="E2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47" name="文本框 11"/>
          <p:cNvSpPr txBox="1"/>
          <p:nvPr/>
        </p:nvSpPr>
        <p:spPr>
          <a:xfrm>
            <a:off x="6012160" y="1234535"/>
            <a:ext cx="745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03</a:t>
            </a:r>
            <a:endParaRPr kumimoji="0" lang="zh-CN" altLang="en-US" sz="32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3779912" y="1059582"/>
            <a:ext cx="2088232" cy="388843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 lIns="68562" tIns="34281" rIns="68562" bIns="3428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7DA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05880" y="2082165"/>
            <a:ext cx="2057400" cy="2091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填写学习组织信息</a:t>
            </a:r>
            <a:endParaRPr lang="zh-CN" altLang="en-US"/>
          </a:p>
          <a:p>
            <a:pPr>
              <a:lnSpc>
                <a:spcPct val="200000"/>
              </a:lnSpc>
            </a:pPr>
            <a:r>
              <a:rPr lang="zh-CN" altLang="en-US" sz="1600"/>
              <a:t>①名称要写全</a:t>
            </a:r>
            <a:endParaRPr lang="zh-CN" altLang="en-US" sz="1600"/>
          </a:p>
          <a:p>
            <a:pPr>
              <a:lnSpc>
                <a:spcPct val="200000"/>
              </a:lnSpc>
            </a:pPr>
            <a:r>
              <a:rPr lang="zh-CN" altLang="en-US" sz="1600"/>
              <a:t>②地区必须选填</a:t>
            </a:r>
            <a:endParaRPr lang="zh-CN" altLang="en-US" sz="1600"/>
          </a:p>
          <a:p>
            <a:pPr>
              <a:lnSpc>
                <a:spcPct val="200000"/>
              </a:lnSpc>
            </a:pPr>
            <a:r>
              <a:rPr lang="zh-CN" altLang="en-US" sz="1600"/>
              <a:t>②可增设学习管理员</a:t>
            </a:r>
            <a:endParaRPr lang="zh-CN" altLang="en-US" sz="1600"/>
          </a:p>
          <a:p>
            <a:endParaRPr lang="zh-CN" altLang="en-US" sz="1600"/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857224" y="142858"/>
            <a:ext cx="2634656" cy="412668"/>
          </a:xfrm>
          <a:prstGeom prst="roundRect">
            <a:avLst/>
          </a:prstGeom>
          <a:solidFill>
            <a:srgbClr val="E20000"/>
          </a:solidFill>
          <a:ln w="25400" cap="flat" cmpd="sng" algn="ctr">
            <a:noFill/>
            <a:prstDash val="solid"/>
          </a:ln>
          <a:effectLst/>
        </p:spPr>
        <p:txBody>
          <a:bodyPr lIns="91430" tIns="45716" rIns="91430" bIns="45716" rtlCol="0" anchor="ctr"/>
          <a:lstStyle/>
          <a:p>
            <a:pPr marL="214630" indent="-214630"/>
            <a:r>
              <a:rPr lang="zh-CN" altLang="en-US" sz="20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一、建立组织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7584" y="627534"/>
            <a:ext cx="2749550" cy="34544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b="1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第三步  完成组织认证</a:t>
            </a:r>
            <a:endParaRPr lang="zh-CN" altLang="en-US" sz="1600" b="1" dirty="0" smtClean="0">
              <a:solidFill>
                <a:prstClr val="black">
                  <a:lumMod val="95000"/>
                  <a:lumOff val="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 descr="认证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8490" y="972820"/>
            <a:ext cx="2958465" cy="39725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676015" y="142875"/>
            <a:ext cx="51816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仿宋" panose="02010609060101010101" charset="-122"/>
                <a:ea typeface="仿宋" panose="02010609060101010101" charset="-122"/>
              </a:rPr>
              <a:t>管理员通过</a:t>
            </a:r>
            <a:r>
              <a:rPr lang="en-US" altLang="zh-CN" b="1">
                <a:latin typeface="仿宋" panose="02010609060101010101" charset="-122"/>
                <a:ea typeface="仿宋" panose="02010609060101010101" charset="-122"/>
              </a:rPr>
              <a:t>“</a:t>
            </a:r>
            <a:r>
              <a:rPr lang="zh-CN" altLang="en-US" b="1">
                <a:latin typeface="仿宋" panose="02010609060101010101" charset="-122"/>
                <a:ea typeface="仿宋" panose="02010609060101010101" charset="-122"/>
              </a:rPr>
              <a:t>学习强国</a:t>
            </a:r>
            <a:r>
              <a:rPr lang="en-US" altLang="zh-CN" b="1">
                <a:latin typeface="仿宋" panose="02010609060101010101" charset="-122"/>
                <a:ea typeface="仿宋" panose="02010609060101010101" charset="-122"/>
              </a:rPr>
              <a:t>”</a:t>
            </a:r>
            <a:r>
              <a:rPr lang="zh-CN" altLang="en-US" b="1">
                <a:latin typeface="仿宋" panose="02010609060101010101" charset="-122"/>
                <a:ea typeface="仿宋" panose="02010609060101010101" charset="-122"/>
              </a:rPr>
              <a:t>平台扫一扫，向旅游集团党委申请组织认证。认证成功后，学习强国助手将有信息提示。</a:t>
            </a:r>
            <a:endParaRPr lang="zh-CN" altLang="en-US" b="1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5" name="图片 4" descr="微信图片_20190201172024"/>
          <p:cNvPicPr>
            <a:picLocks noChangeAspect="1"/>
          </p:cNvPicPr>
          <p:nvPr/>
        </p:nvPicPr>
        <p:blipFill>
          <a:blip r:embed="rId2"/>
          <a:srcRect l="3139" t="51375" r="-1667" b="3436"/>
          <a:stretch>
            <a:fillRect/>
          </a:stretch>
        </p:blipFill>
        <p:spPr>
          <a:xfrm>
            <a:off x="4384040" y="1162685"/>
            <a:ext cx="4186555" cy="341503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857224" y="142858"/>
            <a:ext cx="2634656" cy="412668"/>
          </a:xfrm>
          <a:prstGeom prst="roundRect">
            <a:avLst/>
          </a:prstGeom>
          <a:solidFill>
            <a:srgbClr val="E20000"/>
          </a:solidFill>
          <a:ln w="25400" cap="flat" cmpd="sng" algn="ctr">
            <a:noFill/>
            <a:prstDash val="solid"/>
          </a:ln>
          <a:effectLst/>
        </p:spPr>
        <p:txBody>
          <a:bodyPr lIns="91430" tIns="45716" rIns="91430" bIns="45716" rtlCol="0" anchor="ctr"/>
          <a:lstStyle/>
          <a:p>
            <a:pPr marL="214630" indent="-214630"/>
            <a:r>
              <a:rPr lang="zh-CN" altLang="en-US" sz="20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一、建立组织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13985" y="1520825"/>
            <a:ext cx="34956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 b="1">
                <a:latin typeface="仿宋" panose="02010609060101010101" charset="-122"/>
                <a:ea typeface="仿宋" panose="02010609060101010101" charset="-122"/>
              </a:rPr>
              <a:t>旅游集团党委下辖各支部基本情况一目了然；</a:t>
            </a:r>
            <a:endParaRPr lang="zh-CN" sz="2400" b="1">
              <a:latin typeface="仿宋" panose="02010609060101010101" charset="-122"/>
              <a:ea typeface="仿宋" panose="02010609060101010101" charset="-122"/>
            </a:endParaRPr>
          </a:p>
          <a:p>
            <a:endParaRPr lang="zh-CN" sz="2400" b="1">
              <a:latin typeface="仿宋" panose="02010609060101010101" charset="-122"/>
              <a:ea typeface="仿宋" panose="02010609060101010101" charset="-122"/>
            </a:endParaRPr>
          </a:p>
          <a:p>
            <a:r>
              <a:rPr lang="zh-CN" sz="2400" b="1">
                <a:latin typeface="仿宋" panose="02010609060101010101" charset="-122"/>
                <a:ea typeface="仿宋" panose="02010609060101010101" charset="-122"/>
              </a:rPr>
              <a:t>上级党组织亦可实时掌握最新数据。</a:t>
            </a:r>
            <a:endParaRPr lang="zh-CN" sz="2400" b="1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2" name="图片 1" descr="微信图片_201902012245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7250" y="684530"/>
            <a:ext cx="4012565" cy="399034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857224" y="142858"/>
            <a:ext cx="2634656" cy="412668"/>
          </a:xfrm>
          <a:prstGeom prst="roundRect">
            <a:avLst/>
          </a:prstGeom>
          <a:solidFill>
            <a:srgbClr val="E20000"/>
          </a:solidFill>
          <a:ln w="25400" cap="flat" cmpd="sng" algn="ctr">
            <a:noFill/>
            <a:prstDash val="solid"/>
          </a:ln>
          <a:effectLst/>
        </p:spPr>
        <p:txBody>
          <a:bodyPr lIns="91430" tIns="45716" rIns="91430" bIns="45716" rtlCol="0" anchor="ctr"/>
          <a:lstStyle/>
          <a:p>
            <a:pPr marL="214630" indent="-214630"/>
            <a:r>
              <a:rPr lang="zh-CN" altLang="en-US" sz="20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第二件事：添加党员 </a:t>
            </a:r>
            <a:endParaRPr lang="zh-CN" altLang="en-US" sz="2000" b="1" kern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7584" y="627534"/>
            <a:ext cx="6537325" cy="34544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b="1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第一步  通知全体党员需要下载安装</a:t>
            </a:r>
            <a:r>
              <a:rPr lang="en-US" altLang="zh-CN" b="1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b="1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学习强国</a:t>
            </a:r>
            <a:r>
              <a:rPr lang="en-US" altLang="zh-CN" b="1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”APP</a:t>
            </a:r>
            <a:endParaRPr lang="en-US" altLang="zh-CN" sz="1600" b="1" spc="300" dirty="0" smtClean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664" y="863694"/>
            <a:ext cx="7625760" cy="505460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en-US" altLang="zh-CN" sz="1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296" y="1023630"/>
            <a:ext cx="5949950" cy="34544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b="1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第二步  邀请全部党员都进入所属支部的学习组织</a:t>
            </a:r>
            <a:endParaRPr lang="zh-CN" altLang="en-US" b="1" spc="300" dirty="0" smtClean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7250" y="1369060"/>
            <a:ext cx="7175500" cy="828675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可通过平台、微信、短信，三种方式，邀请党员加入学习组织；</a:t>
            </a:r>
            <a:endParaRPr lang="zh-CN" altLang="en-US" sz="1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也可以在</a:t>
            </a:r>
            <a:r>
              <a:rPr lang="en-US" altLang="zh-CN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端用</a:t>
            </a:r>
            <a:r>
              <a:rPr lang="en-US" altLang="zh-CN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EXCLE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表格批量导入。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12598" y="2198008"/>
            <a:ext cx="656326" cy="656326"/>
          </a:xfrm>
          <a:prstGeom prst="ellipse">
            <a:avLst/>
          </a:prstGeom>
          <a:solidFill>
            <a:srgbClr val="E2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</a:endParaRPr>
          </a:p>
        </p:txBody>
      </p:sp>
      <p:sp>
        <p:nvSpPr>
          <p:cNvPr id="27" name="文本框 11"/>
          <p:cNvSpPr txBox="1"/>
          <p:nvPr/>
        </p:nvSpPr>
        <p:spPr>
          <a:xfrm>
            <a:off x="267737" y="2234203"/>
            <a:ext cx="74579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01</a:t>
            </a:r>
            <a:endParaRPr kumimoji="0" lang="zh-CN" altLang="en-US" sz="3200" b="1" i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Unicode MS" panose="020B0604020202020204" charset="-122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05535" y="2295525"/>
            <a:ext cx="75190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仿宋" panose="02010609060101010101" charset="-122"/>
                <a:ea typeface="仿宋" panose="02010609060101010101" charset="-122"/>
              </a:rPr>
              <a:t>通过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</a:rPr>
              <a:t>“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</a:rPr>
              <a:t>学习强国</a:t>
            </a:r>
            <a:r>
              <a:rPr lang="en-US" altLang="zh-CN" sz="2400" b="1">
                <a:latin typeface="仿宋" panose="02010609060101010101" charset="-122"/>
                <a:ea typeface="仿宋" panose="02010609060101010101" charset="-122"/>
              </a:rPr>
              <a:t>”APP</a:t>
            </a:r>
            <a:r>
              <a:rPr lang="zh-CN" altLang="en-US" sz="2400" b="1">
                <a:latin typeface="仿宋" panose="02010609060101010101" charset="-122"/>
                <a:ea typeface="仿宋" panose="02010609060101010101" charset="-122"/>
              </a:rPr>
              <a:t>邀请党员加入（适用于日常管理）</a:t>
            </a:r>
            <a:endParaRPr lang="zh-CN" altLang="en-US" sz="2400" b="1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1705" y="2673985"/>
            <a:ext cx="768286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仿宋" panose="02010609060101010101" charset="-122"/>
                <a:ea typeface="仿宋" panose="02010609060101010101" charset="-122"/>
              </a:rPr>
              <a:t>操作步骤：</a:t>
            </a:r>
            <a:endParaRPr lang="zh-CN" altLang="en-US" b="1">
              <a:latin typeface="仿宋" panose="02010609060101010101" charset="-122"/>
              <a:ea typeface="仿宋" panose="02010609060101010101" charset="-122"/>
            </a:endParaRPr>
          </a:p>
          <a:p>
            <a:r>
              <a:rPr lang="zh-CN" altLang="en-US" b="1">
                <a:latin typeface="仿宋" panose="02010609060101010101" charset="-122"/>
                <a:ea typeface="仿宋" panose="02010609060101010101" charset="-122"/>
              </a:rPr>
              <a:t>①进入</a:t>
            </a:r>
            <a:r>
              <a:rPr lang="en-US" altLang="zh-CN" b="1">
                <a:latin typeface="仿宋" panose="02010609060101010101" charset="-122"/>
                <a:ea typeface="仿宋" panose="02010609060101010101" charset="-122"/>
              </a:rPr>
              <a:t>APP</a:t>
            </a:r>
            <a:r>
              <a:rPr lang="zh-CN" altLang="en-US" b="1">
                <a:latin typeface="仿宋" panose="02010609060101010101" charset="-122"/>
                <a:ea typeface="仿宋" panose="02010609060101010101" charset="-122"/>
              </a:rPr>
              <a:t>后，点击左下角</a:t>
            </a:r>
            <a:r>
              <a:rPr lang="en-US" altLang="zh-CN" b="1">
                <a:latin typeface="仿宋" panose="02010609060101010101" charset="-122"/>
                <a:ea typeface="仿宋" panose="02010609060101010101" charset="-122"/>
              </a:rPr>
              <a:t>“</a:t>
            </a:r>
            <a:r>
              <a:rPr lang="zh-CN" altLang="en-US" b="1">
                <a:latin typeface="仿宋" panose="02010609060101010101" charset="-122"/>
                <a:ea typeface="仿宋" panose="02010609060101010101" charset="-122"/>
              </a:rPr>
              <a:t>消息</a:t>
            </a:r>
            <a:r>
              <a:rPr lang="en-US" altLang="zh-CN" b="1">
                <a:latin typeface="仿宋" panose="02010609060101010101" charset="-122"/>
                <a:ea typeface="仿宋" panose="02010609060101010101" charset="-122"/>
              </a:rPr>
              <a:t>”</a:t>
            </a:r>
            <a:r>
              <a:rPr lang="zh-CN" altLang="en-US" b="1">
                <a:latin typeface="仿宋" panose="02010609060101010101" charset="-122"/>
                <a:ea typeface="仿宋" panose="02010609060101010101" charset="-122"/>
              </a:rPr>
              <a:t>栏；</a:t>
            </a:r>
            <a:endParaRPr lang="zh-CN" altLang="en-US" b="1">
              <a:latin typeface="仿宋" panose="02010609060101010101" charset="-122"/>
              <a:ea typeface="仿宋" panose="02010609060101010101" charset="-122"/>
            </a:endParaRPr>
          </a:p>
          <a:p>
            <a:r>
              <a:rPr lang="zh-CN" altLang="en-US" b="1">
                <a:latin typeface="仿宋" panose="02010609060101010101" charset="-122"/>
                <a:ea typeface="仿宋" panose="02010609060101010101" charset="-122"/>
              </a:rPr>
              <a:t>②在</a:t>
            </a:r>
            <a:r>
              <a:rPr lang="en-US" altLang="zh-CN" b="1">
                <a:latin typeface="仿宋" panose="02010609060101010101" charset="-122"/>
                <a:ea typeface="仿宋" panose="02010609060101010101" charset="-122"/>
              </a:rPr>
              <a:t>“</a:t>
            </a:r>
            <a:r>
              <a:rPr lang="zh-CN" altLang="en-US" b="1">
                <a:latin typeface="仿宋" panose="02010609060101010101" charset="-122"/>
                <a:ea typeface="仿宋" panose="02010609060101010101" charset="-122"/>
              </a:rPr>
              <a:t>消息</a:t>
            </a:r>
            <a:r>
              <a:rPr lang="en-US" altLang="zh-CN" b="1">
                <a:latin typeface="仿宋" panose="02010609060101010101" charset="-122"/>
                <a:ea typeface="仿宋" panose="02010609060101010101" charset="-122"/>
              </a:rPr>
              <a:t>”</a:t>
            </a:r>
            <a:r>
              <a:rPr lang="zh-CN" altLang="en-US" b="1">
                <a:latin typeface="仿宋" panose="02010609060101010101" charset="-122"/>
                <a:ea typeface="仿宋" panose="02010609060101010101" charset="-122"/>
              </a:rPr>
              <a:t>界面上方点击笔记本图标进入</a:t>
            </a:r>
            <a:r>
              <a:rPr lang="en-US" altLang="zh-CN" b="1">
                <a:latin typeface="仿宋" panose="02010609060101010101" charset="-122"/>
                <a:ea typeface="仿宋" panose="02010609060101010101" charset="-122"/>
              </a:rPr>
              <a:t>“</a:t>
            </a:r>
            <a:r>
              <a:rPr lang="zh-CN" altLang="en-US" b="1">
                <a:latin typeface="仿宋" panose="02010609060101010101" charset="-122"/>
                <a:ea typeface="仿宋" panose="02010609060101010101" charset="-122"/>
              </a:rPr>
              <a:t>通讯录</a:t>
            </a:r>
            <a:r>
              <a:rPr lang="en-US" altLang="zh-CN" b="1">
                <a:latin typeface="仿宋" panose="02010609060101010101" charset="-122"/>
                <a:ea typeface="仿宋" panose="02010609060101010101" charset="-122"/>
              </a:rPr>
              <a:t>”</a:t>
            </a:r>
            <a:r>
              <a:rPr lang="zh-CN" altLang="en-US" b="1">
                <a:latin typeface="仿宋" panose="02010609060101010101" charset="-122"/>
                <a:ea typeface="仿宋" panose="02010609060101010101" charset="-122"/>
              </a:rPr>
              <a:t>；</a:t>
            </a:r>
            <a:endParaRPr lang="zh-CN" altLang="en-US" b="1">
              <a:latin typeface="仿宋" panose="02010609060101010101" charset="-122"/>
              <a:ea typeface="仿宋" panose="02010609060101010101" charset="-122"/>
            </a:endParaRPr>
          </a:p>
          <a:p>
            <a:r>
              <a:rPr lang="zh-CN" altLang="en-US" b="1">
                <a:latin typeface="仿宋" panose="02010609060101010101" charset="-122"/>
                <a:ea typeface="仿宋" panose="02010609060101010101" charset="-122"/>
              </a:rPr>
              <a:t>③点击支部名称旁的</a:t>
            </a:r>
            <a:r>
              <a:rPr lang="en-US" altLang="zh-CN" b="1">
                <a:latin typeface="仿宋" panose="02010609060101010101" charset="-122"/>
                <a:ea typeface="仿宋" panose="02010609060101010101" charset="-122"/>
              </a:rPr>
              <a:t>“</a:t>
            </a:r>
            <a:r>
              <a:rPr lang="zh-CN" altLang="en-US" b="1">
                <a:latin typeface="仿宋" panose="02010609060101010101" charset="-122"/>
                <a:ea typeface="仿宋" panose="02010609060101010101" charset="-122"/>
              </a:rPr>
              <a:t>管理</a:t>
            </a:r>
            <a:r>
              <a:rPr lang="en-US" altLang="zh-CN" b="1">
                <a:latin typeface="仿宋" panose="02010609060101010101" charset="-122"/>
                <a:ea typeface="仿宋" panose="02010609060101010101" charset="-122"/>
              </a:rPr>
              <a:t>”</a:t>
            </a:r>
            <a:r>
              <a:rPr lang="zh-CN" altLang="en-US" b="1">
                <a:latin typeface="仿宋" panose="02010609060101010101" charset="-122"/>
                <a:ea typeface="仿宋" panose="02010609060101010101" charset="-122"/>
              </a:rPr>
              <a:t>，在通讯录管理中点击</a:t>
            </a:r>
            <a:r>
              <a:rPr lang="en-US" altLang="zh-CN" b="1">
                <a:latin typeface="仿宋" panose="02010609060101010101" charset="-122"/>
                <a:ea typeface="仿宋" panose="02010609060101010101" charset="-122"/>
              </a:rPr>
              <a:t>“</a:t>
            </a:r>
            <a:r>
              <a:rPr lang="zh-CN" altLang="en-US" b="1">
                <a:latin typeface="仿宋" panose="02010609060101010101" charset="-122"/>
                <a:ea typeface="仿宋" panose="02010609060101010101" charset="-122"/>
              </a:rPr>
              <a:t>学习组织通讯录；</a:t>
            </a:r>
            <a:endParaRPr lang="zh-CN" altLang="en-US" b="1">
              <a:latin typeface="仿宋" panose="02010609060101010101" charset="-122"/>
              <a:ea typeface="仿宋" panose="02010609060101010101" charset="-122"/>
            </a:endParaRPr>
          </a:p>
          <a:p>
            <a:r>
              <a:rPr lang="zh-CN" altLang="en-US" b="1">
                <a:latin typeface="仿宋" panose="02010609060101010101" charset="-122"/>
                <a:ea typeface="仿宋" panose="02010609060101010101" charset="-122"/>
              </a:rPr>
              <a:t>④点击</a:t>
            </a:r>
            <a:r>
              <a:rPr lang="en-US" altLang="zh-CN" b="1">
                <a:latin typeface="仿宋" panose="02010609060101010101" charset="-122"/>
                <a:ea typeface="仿宋" panose="02010609060101010101" charset="-122"/>
              </a:rPr>
              <a:t>“</a:t>
            </a:r>
            <a:r>
              <a:rPr lang="zh-CN" altLang="en-US" b="1">
                <a:latin typeface="仿宋" panose="02010609060101010101" charset="-122"/>
                <a:ea typeface="仿宋" panose="02010609060101010101" charset="-122"/>
              </a:rPr>
              <a:t>邀请党员加入</a:t>
            </a:r>
            <a:r>
              <a:rPr lang="en-US" altLang="zh-CN" b="1">
                <a:latin typeface="仿宋" panose="02010609060101010101" charset="-122"/>
                <a:ea typeface="仿宋" panose="02010609060101010101" charset="-122"/>
              </a:rPr>
              <a:t>”</a:t>
            </a:r>
            <a:r>
              <a:rPr lang="zh-CN" altLang="en-US" b="1">
                <a:latin typeface="仿宋" panose="02010609060101010101" charset="-122"/>
                <a:ea typeface="仿宋" panose="02010609060101010101" charset="-122"/>
              </a:rPr>
              <a:t>，可选择微信邀请、短信邀请、面对面邀请、复制链接邀请四种方式中的任意一种进行邀请；</a:t>
            </a:r>
            <a:endParaRPr lang="zh-CN" altLang="en-US" b="1">
              <a:latin typeface="仿宋" panose="02010609060101010101" charset="-122"/>
              <a:ea typeface="仿宋" panose="02010609060101010101" charset="-122"/>
            </a:endParaRPr>
          </a:p>
          <a:p>
            <a:r>
              <a:rPr lang="zh-CN" altLang="en-US" b="1">
                <a:latin typeface="仿宋" panose="02010609060101010101" charset="-122"/>
                <a:ea typeface="仿宋" panose="02010609060101010101" charset="-122"/>
              </a:rPr>
              <a:t>⑤党员接受邀请后，由管理员进行审核，审核通过则党员顺利加入支部学习组织。</a:t>
            </a:r>
            <a:endParaRPr lang="zh-CN" altLang="en-US" b="1"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62664" y="863694"/>
            <a:ext cx="7625760" cy="505460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en-US" altLang="zh-CN" sz="16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85" y="636270"/>
            <a:ext cx="2502535" cy="4450080"/>
          </a:xfrm>
          <a:prstGeom prst="rect">
            <a:avLst/>
          </a:prstGeom>
        </p:spPr>
      </p:pic>
      <p:pic>
        <p:nvPicPr>
          <p:cNvPr id="11" name="图片 10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20" y="636270"/>
            <a:ext cx="2319655" cy="4450715"/>
          </a:xfrm>
          <a:prstGeom prst="rect">
            <a:avLst/>
          </a:prstGeom>
        </p:spPr>
      </p:pic>
      <p:pic>
        <p:nvPicPr>
          <p:cNvPr id="16" name="图片 15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975" y="636270"/>
            <a:ext cx="2336165" cy="4342765"/>
          </a:xfrm>
          <a:prstGeom prst="rect">
            <a:avLst/>
          </a:prstGeom>
        </p:spPr>
      </p:pic>
      <p:pic>
        <p:nvPicPr>
          <p:cNvPr id="17" name="图片 16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255" y="1041400"/>
            <a:ext cx="2274570" cy="4044950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857250" y="142875"/>
            <a:ext cx="3240405" cy="412750"/>
          </a:xfrm>
          <a:prstGeom prst="roundRect">
            <a:avLst/>
          </a:prstGeom>
          <a:solidFill>
            <a:srgbClr val="E20000"/>
          </a:solidFill>
          <a:ln w="25400" cap="flat" cmpd="sng" algn="ctr">
            <a:noFill/>
            <a:prstDash val="solid"/>
          </a:ln>
          <a:effectLst/>
        </p:spPr>
        <p:txBody>
          <a:bodyPr lIns="91430" tIns="45716" rIns="91430" bIns="45716" rtlCol="0" anchor="ctr"/>
          <a:p>
            <a:pPr marL="214630" indent="-214630"/>
            <a:r>
              <a:rPr lang="zh-CN" altLang="en-US" sz="20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第二件事：添加党员 </a:t>
            </a:r>
            <a:r>
              <a:rPr lang="zh-CN" altLang="zh-CN" sz="20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图示</a:t>
            </a:r>
            <a:r>
              <a:rPr lang="zh-CN" altLang="en-US" sz="2000" b="1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000" b="1" kern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1344</Words>
  <Application>WPS 演示</Application>
  <PresentationFormat>全屏显示(16:9)</PresentationFormat>
  <Paragraphs>137</Paragraphs>
  <Slides>16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Calibri</vt:lpstr>
      <vt:lpstr>仿宋_GB2312</vt:lpstr>
      <vt:lpstr>华文楷体</vt:lpstr>
      <vt:lpstr>楷体</vt:lpstr>
      <vt:lpstr>Arial Unicode MS</vt:lpstr>
      <vt:lpstr>仿宋</vt:lpstr>
      <vt:lpstr>华文彩云</vt:lpstr>
      <vt:lpstr>黑体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tukuppt</dc:title>
  <dc:creator/>
  <cp:keywords>tukuppt; tukppt</cp:keywords>
  <dc:subject>熊猫办公</dc:subject>
  <cp:category>tukuppt</cp:category>
  <cp:lastModifiedBy>zwlin</cp:lastModifiedBy>
  <cp:revision>15</cp:revision>
  <dcterms:created xsi:type="dcterms:W3CDTF">2017-01-15T15:22:00Z</dcterms:created>
  <dcterms:modified xsi:type="dcterms:W3CDTF">2019-02-01T15:22:03Z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2052-10.8.0.6206</vt:lpwstr>
  </property>
</Properties>
</file>